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305" r:id="rId12"/>
    <p:sldId id="266" r:id="rId13"/>
    <p:sldId id="267" r:id="rId14"/>
    <p:sldId id="268" r:id="rId15"/>
    <p:sldId id="269" r:id="rId16"/>
    <p:sldId id="270" r:id="rId17"/>
    <p:sldId id="271" r:id="rId18"/>
    <p:sldId id="273" r:id="rId19"/>
    <p:sldId id="272" r:id="rId20"/>
    <p:sldId id="274" r:id="rId21"/>
    <p:sldId id="275" r:id="rId22"/>
    <p:sldId id="276" r:id="rId23"/>
    <p:sldId id="277" r:id="rId24"/>
    <p:sldId id="278" r:id="rId25"/>
    <p:sldId id="279" r:id="rId26"/>
    <p:sldId id="280" r:id="rId27"/>
    <p:sldId id="281" r:id="rId28"/>
    <p:sldId id="306" r:id="rId29"/>
    <p:sldId id="307" r:id="rId30"/>
    <p:sldId id="282" r:id="rId31"/>
    <p:sldId id="283" r:id="rId32"/>
    <p:sldId id="284" r:id="rId33"/>
    <p:sldId id="285" r:id="rId34"/>
    <p:sldId id="286" r:id="rId35"/>
    <p:sldId id="287" r:id="rId36"/>
    <p:sldId id="290" r:id="rId37"/>
    <p:sldId id="291" r:id="rId38"/>
    <p:sldId id="292" r:id="rId39"/>
    <p:sldId id="293" r:id="rId40"/>
    <p:sldId id="294" r:id="rId41"/>
    <p:sldId id="295" r:id="rId42"/>
    <p:sldId id="296" r:id="rId43"/>
    <p:sldId id="288" r:id="rId44"/>
    <p:sldId id="289" r:id="rId45"/>
    <p:sldId id="297" r:id="rId46"/>
    <p:sldId id="298" r:id="rId47"/>
    <p:sldId id="299" r:id="rId48"/>
    <p:sldId id="300" r:id="rId49"/>
    <p:sldId id="301" r:id="rId50"/>
    <p:sldId id="302" r:id="rId51"/>
    <p:sldId id="303" r:id="rId52"/>
    <p:sldId id="304"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1330" y="41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6E0BC6-D9B8-4CEF-8A0B-6E1BEC04640E}" type="datetimeFigureOut">
              <a:rPr lang="en-US" smtClean="0"/>
              <a:t>1/31/2024</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430153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6E0BC6-D9B8-4CEF-8A0B-6E1BEC04640E}" type="datetimeFigureOut">
              <a:rPr lang="en-US" smtClean="0"/>
              <a:t>1/31/2024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2879700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6E0BC6-D9B8-4CEF-8A0B-6E1BEC04640E}" type="datetimeFigureOut">
              <a:rPr lang="en-US" smtClean="0"/>
              <a:t>1/31/2024</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3518318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6E0BC6-D9B8-4CEF-8A0B-6E1BEC04640E}" type="datetimeFigureOut">
              <a:rPr lang="en-US" smtClean="0"/>
              <a:t>1/31/2024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134246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6E0BC6-D9B8-4CEF-8A0B-6E1BEC04640E}" type="datetimeFigureOut">
              <a:rPr lang="en-US" smtClean="0"/>
              <a:t>1/31/2024</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2319329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6E0BC6-D9B8-4CEF-8A0B-6E1BEC04640E}" type="datetimeFigureOut">
              <a:rPr lang="en-US" smtClean="0"/>
              <a:t>1/31/2024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40603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6E0BC6-D9B8-4CEF-8A0B-6E1BEC04640E}" type="datetimeFigureOut">
              <a:rPr lang="en-US" smtClean="0"/>
              <a:t>1/31/2024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34218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6E0BC6-D9B8-4CEF-8A0B-6E1BEC04640E}" type="datetimeFigureOut">
              <a:rPr lang="en-US" smtClean="0"/>
              <a:t>1/31/2024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817893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6E0BC6-D9B8-4CEF-8A0B-6E1BEC04640E}" type="datetimeFigureOut">
              <a:rPr lang="en-US" smtClean="0"/>
              <a:t>1/31/2024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73328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6E0BC6-D9B8-4CEF-8A0B-6E1BEC04640E}" type="datetimeFigureOut">
              <a:rPr lang="en-US" smtClean="0"/>
              <a:t>1/31/2024</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8B09245-099E-45E4-A48E-45676631A993}" type="slidenum">
              <a:rPr lang="en-US" smtClean="0"/>
              <a:t>‹#›</a:t>
            </a:fld>
            <a:endParaRPr lang="en-US"/>
          </a:p>
        </p:txBody>
      </p:sp>
    </p:spTree>
    <p:extLst>
      <p:ext uri="{BB962C8B-B14F-4D97-AF65-F5344CB8AC3E}">
        <p14:creationId xmlns:p14="http://schemas.microsoft.com/office/powerpoint/2010/main" val="3472705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6E0BC6-D9B8-4CEF-8A0B-6E1BEC04640E}" type="datetimeFigureOut">
              <a:rPr lang="en-US" smtClean="0"/>
              <a:t>1/31/2024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B09245-099E-45E4-A48E-45676631A993}" type="slidenum">
              <a:rPr lang="en-US" smtClean="0"/>
              <a:t>‹#›</a:t>
            </a:fld>
            <a:endParaRPr lang="en-US"/>
          </a:p>
        </p:txBody>
      </p:sp>
    </p:spTree>
    <p:extLst>
      <p:ext uri="{BB962C8B-B14F-4D97-AF65-F5344CB8AC3E}">
        <p14:creationId xmlns:p14="http://schemas.microsoft.com/office/powerpoint/2010/main" val="1171824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6E0BC6-D9B8-4CEF-8A0B-6E1BEC04640E}" type="datetimeFigureOut">
              <a:rPr lang="en-US" smtClean="0"/>
              <a:t>1/31/2024</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8B09245-099E-45E4-A48E-45676631A993}"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932953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0CA61-0BB4-A332-D604-5AA0A5164436}"/>
              </a:ext>
            </a:extLst>
          </p:cNvPr>
          <p:cNvSpPr>
            <a:spLocks noGrp="1"/>
          </p:cNvSpPr>
          <p:nvPr>
            <p:ph type="ctrTitle"/>
          </p:nvPr>
        </p:nvSpPr>
        <p:spPr/>
        <p:txBody>
          <a:bodyPr/>
          <a:lstStyle/>
          <a:p>
            <a:r>
              <a:rPr lang="en-US" dirty="0"/>
              <a:t>Introduction to networking</a:t>
            </a:r>
          </a:p>
        </p:txBody>
      </p:sp>
      <p:sp>
        <p:nvSpPr>
          <p:cNvPr id="3" name="Subtitle 2">
            <a:extLst>
              <a:ext uri="{FF2B5EF4-FFF2-40B4-BE49-F238E27FC236}">
                <a16:creationId xmlns:a16="http://schemas.microsoft.com/office/drawing/2014/main" id="{230B65B8-47C7-26EB-B14B-369608F1EB9B}"/>
              </a:ext>
            </a:extLst>
          </p:cNvPr>
          <p:cNvSpPr>
            <a:spLocks noGrp="1"/>
          </p:cNvSpPr>
          <p:nvPr>
            <p:ph type="subTitle" idx="1"/>
          </p:nvPr>
        </p:nvSpPr>
        <p:spPr/>
        <p:txBody>
          <a:bodyPr/>
          <a:lstStyle/>
          <a:p>
            <a:r>
              <a:rPr lang="en-US" dirty="0"/>
              <a:t>TCP/IP Five-Layer Network Model</a:t>
            </a:r>
          </a:p>
        </p:txBody>
      </p:sp>
      <p:sp>
        <p:nvSpPr>
          <p:cNvPr id="4" name="TextBox 3">
            <a:extLst>
              <a:ext uri="{FF2B5EF4-FFF2-40B4-BE49-F238E27FC236}">
                <a16:creationId xmlns:a16="http://schemas.microsoft.com/office/drawing/2014/main" id="{C9BADD0C-1492-9A26-0139-DAC8D8A8B3DB}"/>
              </a:ext>
            </a:extLst>
          </p:cNvPr>
          <p:cNvSpPr txBox="1"/>
          <p:nvPr/>
        </p:nvSpPr>
        <p:spPr>
          <a:xfrm>
            <a:off x="436880" y="5476240"/>
            <a:ext cx="3025606" cy="646331"/>
          </a:xfrm>
          <a:prstGeom prst="rect">
            <a:avLst/>
          </a:prstGeom>
          <a:noFill/>
        </p:spPr>
        <p:txBody>
          <a:bodyPr wrap="square" rtlCol="0">
            <a:spAutoFit/>
          </a:bodyPr>
          <a:lstStyle/>
          <a:p>
            <a:pPr algn="just"/>
            <a:r>
              <a:rPr lang="en-US" dirty="0">
                <a:solidFill>
                  <a:schemeClr val="bg1"/>
                </a:solidFill>
              </a:rPr>
              <a:t>Joel Enrique Esparza Ramirez</a:t>
            </a:r>
          </a:p>
          <a:p>
            <a:pPr algn="just"/>
            <a:r>
              <a:rPr lang="en-US" dirty="0">
                <a:solidFill>
                  <a:schemeClr val="bg1"/>
                </a:solidFill>
              </a:rPr>
              <a:t>Internet of Things</a:t>
            </a:r>
          </a:p>
        </p:txBody>
      </p:sp>
    </p:spTree>
    <p:extLst>
      <p:ext uri="{BB962C8B-B14F-4D97-AF65-F5344CB8AC3E}">
        <p14:creationId xmlns:p14="http://schemas.microsoft.com/office/powerpoint/2010/main" val="1009923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colorful people on a black background&#10;&#10;Description automatically generated">
            <a:extLst>
              <a:ext uri="{FF2B5EF4-FFF2-40B4-BE49-F238E27FC236}">
                <a16:creationId xmlns:a16="http://schemas.microsoft.com/office/drawing/2014/main" id="{0C7A5D57-C651-8463-677C-8AFB4C26D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9962" y="1009649"/>
            <a:ext cx="5172075" cy="5172075"/>
          </a:xfrm>
          <a:prstGeom prst="rect">
            <a:avLst/>
          </a:prstGeom>
        </p:spPr>
      </p:pic>
    </p:spTree>
    <p:extLst>
      <p:ext uri="{BB962C8B-B14F-4D97-AF65-F5344CB8AC3E}">
        <p14:creationId xmlns:p14="http://schemas.microsoft.com/office/powerpoint/2010/main" val="3373824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4E4C2C-7AC4-8B4D-E24B-1B11CE91A606}"/>
              </a:ext>
            </a:extLst>
          </p:cNvPr>
          <p:cNvPicPr>
            <a:picLocks noChangeAspect="1"/>
          </p:cNvPicPr>
          <p:nvPr/>
        </p:nvPicPr>
        <p:blipFill>
          <a:blip r:embed="rId2"/>
          <a:stretch>
            <a:fillRect/>
          </a:stretch>
        </p:blipFill>
        <p:spPr>
          <a:xfrm>
            <a:off x="1975862" y="1009312"/>
            <a:ext cx="8240275" cy="4839375"/>
          </a:xfrm>
          <a:prstGeom prst="rect">
            <a:avLst/>
          </a:prstGeom>
        </p:spPr>
      </p:pic>
    </p:spTree>
    <p:extLst>
      <p:ext uri="{BB962C8B-B14F-4D97-AF65-F5344CB8AC3E}">
        <p14:creationId xmlns:p14="http://schemas.microsoft.com/office/powerpoint/2010/main" val="949348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093C3-C365-B78C-4B95-A242F0098348}"/>
              </a:ext>
            </a:extLst>
          </p:cNvPr>
          <p:cNvSpPr>
            <a:spLocks noGrp="1"/>
          </p:cNvSpPr>
          <p:nvPr>
            <p:ph type="title"/>
          </p:nvPr>
        </p:nvSpPr>
        <p:spPr/>
        <p:txBody>
          <a:bodyPr/>
          <a:lstStyle/>
          <a:p>
            <a:r>
              <a:rPr lang="en-US" dirty="0"/>
              <a:t>internetwork</a:t>
            </a:r>
          </a:p>
        </p:txBody>
      </p:sp>
      <p:sp>
        <p:nvSpPr>
          <p:cNvPr id="3" name="Content Placeholder 2">
            <a:extLst>
              <a:ext uri="{FF2B5EF4-FFF2-40B4-BE49-F238E27FC236}">
                <a16:creationId xmlns:a16="http://schemas.microsoft.com/office/drawing/2014/main" id="{CDC0FE84-4B59-F99B-1021-1265A4E12651}"/>
              </a:ext>
            </a:extLst>
          </p:cNvPr>
          <p:cNvSpPr>
            <a:spLocks noGrp="1"/>
          </p:cNvSpPr>
          <p:nvPr>
            <p:ph idx="1"/>
          </p:nvPr>
        </p:nvSpPr>
        <p:spPr/>
        <p:txBody>
          <a:bodyPr>
            <a:normAutofit/>
          </a:bodyPr>
          <a:lstStyle/>
          <a:p>
            <a:r>
              <a:rPr lang="en-US" sz="2800" dirty="0"/>
              <a:t>A collection of networks connected together through routers, the most famous of these being the internet</a:t>
            </a:r>
          </a:p>
        </p:txBody>
      </p:sp>
    </p:spTree>
    <p:extLst>
      <p:ext uri="{BB962C8B-B14F-4D97-AF65-F5344CB8AC3E}">
        <p14:creationId xmlns:p14="http://schemas.microsoft.com/office/powerpoint/2010/main" val="3538971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A5A8A-98DE-3607-DEF7-33E1E2D454BD}"/>
              </a:ext>
            </a:extLst>
          </p:cNvPr>
          <p:cNvSpPr>
            <a:spLocks noGrp="1"/>
          </p:cNvSpPr>
          <p:nvPr>
            <p:ph type="title"/>
          </p:nvPr>
        </p:nvSpPr>
        <p:spPr/>
        <p:txBody>
          <a:bodyPr/>
          <a:lstStyle/>
          <a:p>
            <a:r>
              <a:rPr lang="en-US" dirty="0"/>
              <a:t>Internet protocol</a:t>
            </a:r>
          </a:p>
        </p:txBody>
      </p:sp>
      <p:sp>
        <p:nvSpPr>
          <p:cNvPr id="3" name="Content Placeholder 2">
            <a:extLst>
              <a:ext uri="{FF2B5EF4-FFF2-40B4-BE49-F238E27FC236}">
                <a16:creationId xmlns:a16="http://schemas.microsoft.com/office/drawing/2014/main" id="{A0741A4D-77BC-34BF-4303-5E48C7C86BC4}"/>
              </a:ext>
            </a:extLst>
          </p:cNvPr>
          <p:cNvSpPr>
            <a:spLocks noGrp="1"/>
          </p:cNvSpPr>
          <p:nvPr>
            <p:ph idx="1"/>
          </p:nvPr>
        </p:nvSpPr>
        <p:spPr/>
        <p:txBody>
          <a:bodyPr>
            <a:normAutofit/>
          </a:bodyPr>
          <a:lstStyle/>
          <a:p>
            <a:r>
              <a:rPr lang="en-US" sz="2800" dirty="0"/>
              <a:t>IP is the heart of the internet and most smaller networks around the world</a:t>
            </a:r>
          </a:p>
        </p:txBody>
      </p:sp>
    </p:spTree>
    <p:extLst>
      <p:ext uri="{BB962C8B-B14F-4D97-AF65-F5344CB8AC3E}">
        <p14:creationId xmlns:p14="http://schemas.microsoft.com/office/powerpoint/2010/main" val="2962240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679A09-D2DA-FBEB-B86A-011101918893}"/>
              </a:ext>
            </a:extLst>
          </p:cNvPr>
          <p:cNvSpPr>
            <a:spLocks noGrp="1"/>
          </p:cNvSpPr>
          <p:nvPr>
            <p:ph type="title"/>
          </p:nvPr>
        </p:nvSpPr>
        <p:spPr/>
        <p:txBody>
          <a:bodyPr/>
          <a:lstStyle/>
          <a:p>
            <a:r>
              <a:rPr lang="en-US" dirty="0"/>
              <a:t>Client Server</a:t>
            </a:r>
          </a:p>
        </p:txBody>
      </p:sp>
      <p:pic>
        <p:nvPicPr>
          <p:cNvPr id="6" name="Picture 5">
            <a:extLst>
              <a:ext uri="{FF2B5EF4-FFF2-40B4-BE49-F238E27FC236}">
                <a16:creationId xmlns:a16="http://schemas.microsoft.com/office/drawing/2014/main" id="{A2A21B9D-3AAC-FE86-40C6-948044D781DC}"/>
              </a:ext>
            </a:extLst>
          </p:cNvPr>
          <p:cNvPicPr>
            <a:picLocks noChangeAspect="1"/>
          </p:cNvPicPr>
          <p:nvPr/>
        </p:nvPicPr>
        <p:blipFill>
          <a:blip r:embed="rId2"/>
          <a:stretch>
            <a:fillRect/>
          </a:stretch>
        </p:blipFill>
        <p:spPr>
          <a:xfrm>
            <a:off x="1282959" y="2136086"/>
            <a:ext cx="9626082" cy="3754601"/>
          </a:xfrm>
          <a:prstGeom prst="rect">
            <a:avLst/>
          </a:prstGeom>
        </p:spPr>
      </p:pic>
    </p:spTree>
    <p:extLst>
      <p:ext uri="{BB962C8B-B14F-4D97-AF65-F5344CB8AC3E}">
        <p14:creationId xmlns:p14="http://schemas.microsoft.com/office/powerpoint/2010/main" val="2305442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E6935-E70C-2F39-8845-E8A3EE59B12F}"/>
              </a:ext>
            </a:extLst>
          </p:cNvPr>
          <p:cNvSpPr>
            <a:spLocks noGrp="1"/>
          </p:cNvSpPr>
          <p:nvPr>
            <p:ph type="title"/>
          </p:nvPr>
        </p:nvSpPr>
        <p:spPr/>
        <p:txBody>
          <a:bodyPr/>
          <a:lstStyle/>
          <a:p>
            <a:r>
              <a:rPr lang="en-US" dirty="0"/>
              <a:t>Layer 4 transport</a:t>
            </a:r>
          </a:p>
        </p:txBody>
      </p:sp>
      <p:sp>
        <p:nvSpPr>
          <p:cNvPr id="3" name="Content Placeholder 2">
            <a:extLst>
              <a:ext uri="{FF2B5EF4-FFF2-40B4-BE49-F238E27FC236}">
                <a16:creationId xmlns:a16="http://schemas.microsoft.com/office/drawing/2014/main" id="{A6698AC0-7BEC-02A1-0491-9E6149EA87BF}"/>
              </a:ext>
            </a:extLst>
          </p:cNvPr>
          <p:cNvSpPr>
            <a:spLocks noGrp="1"/>
          </p:cNvSpPr>
          <p:nvPr>
            <p:ph idx="1"/>
          </p:nvPr>
        </p:nvSpPr>
        <p:spPr/>
        <p:txBody>
          <a:bodyPr>
            <a:normAutofit/>
          </a:bodyPr>
          <a:lstStyle/>
          <a:p>
            <a:r>
              <a:rPr lang="en-US" sz="2800" dirty="0"/>
              <a:t>Sorts out which client and server programs are supposed to get that data</a:t>
            </a:r>
          </a:p>
        </p:txBody>
      </p:sp>
    </p:spTree>
    <p:extLst>
      <p:ext uri="{BB962C8B-B14F-4D97-AF65-F5344CB8AC3E}">
        <p14:creationId xmlns:p14="http://schemas.microsoft.com/office/powerpoint/2010/main" val="2307517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6FF5B7-D17D-0FF5-3FC5-7BF091B1A2BC}"/>
              </a:ext>
            </a:extLst>
          </p:cNvPr>
          <p:cNvPicPr>
            <a:picLocks noChangeAspect="1"/>
          </p:cNvPicPr>
          <p:nvPr/>
        </p:nvPicPr>
        <p:blipFill>
          <a:blip r:embed="rId2"/>
          <a:stretch>
            <a:fillRect/>
          </a:stretch>
        </p:blipFill>
        <p:spPr>
          <a:xfrm>
            <a:off x="1045700" y="1916934"/>
            <a:ext cx="10100600" cy="3024132"/>
          </a:xfrm>
          <a:prstGeom prst="rect">
            <a:avLst/>
          </a:prstGeom>
        </p:spPr>
      </p:pic>
    </p:spTree>
    <p:extLst>
      <p:ext uri="{BB962C8B-B14F-4D97-AF65-F5344CB8AC3E}">
        <p14:creationId xmlns:p14="http://schemas.microsoft.com/office/powerpoint/2010/main" val="233586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9AA34-9AA8-AB62-687C-9321D5008037}"/>
              </a:ext>
            </a:extLst>
          </p:cNvPr>
          <p:cNvSpPr>
            <a:spLocks noGrp="1"/>
          </p:cNvSpPr>
          <p:nvPr>
            <p:ph type="title"/>
          </p:nvPr>
        </p:nvSpPr>
        <p:spPr/>
        <p:txBody>
          <a:bodyPr/>
          <a:lstStyle/>
          <a:p>
            <a:r>
              <a:rPr lang="en-US" dirty="0" err="1"/>
              <a:t>Osi</a:t>
            </a:r>
            <a:r>
              <a:rPr lang="en-US" dirty="0"/>
              <a:t> model</a:t>
            </a:r>
          </a:p>
        </p:txBody>
      </p:sp>
      <p:sp>
        <p:nvSpPr>
          <p:cNvPr id="3" name="Content Placeholder 2">
            <a:extLst>
              <a:ext uri="{FF2B5EF4-FFF2-40B4-BE49-F238E27FC236}">
                <a16:creationId xmlns:a16="http://schemas.microsoft.com/office/drawing/2014/main" id="{92CB5753-8F8F-D511-02A5-96FCFDAAA7C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2439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F775EC-2E59-13E3-F732-5BF7DD0F3B0E}"/>
              </a:ext>
            </a:extLst>
          </p:cNvPr>
          <p:cNvSpPr>
            <a:spLocks noGrp="1"/>
          </p:cNvSpPr>
          <p:nvPr>
            <p:ph type="title"/>
          </p:nvPr>
        </p:nvSpPr>
        <p:spPr/>
        <p:txBody>
          <a:bodyPr/>
          <a:lstStyle/>
          <a:p>
            <a:r>
              <a:rPr lang="en-US" sz="3600" dirty="0"/>
              <a:t>Introduction to Networking</a:t>
            </a:r>
            <a:endParaRPr lang="en-US" b="1" dirty="0"/>
          </a:p>
        </p:txBody>
      </p:sp>
      <p:sp>
        <p:nvSpPr>
          <p:cNvPr id="5" name="Text Placeholder 4">
            <a:extLst>
              <a:ext uri="{FF2B5EF4-FFF2-40B4-BE49-F238E27FC236}">
                <a16:creationId xmlns:a16="http://schemas.microsoft.com/office/drawing/2014/main" id="{91AACBB0-2ACA-0708-A0B1-196318316DCE}"/>
              </a:ext>
            </a:extLst>
          </p:cNvPr>
          <p:cNvSpPr>
            <a:spLocks noGrp="1"/>
          </p:cNvSpPr>
          <p:nvPr>
            <p:ph type="body" idx="1"/>
          </p:nvPr>
        </p:nvSpPr>
        <p:spPr/>
        <p:txBody>
          <a:bodyPr/>
          <a:lstStyle/>
          <a:p>
            <a:r>
              <a:rPr lang="en-US" dirty="0"/>
              <a:t>The basics of networking devices</a:t>
            </a:r>
          </a:p>
        </p:txBody>
      </p:sp>
    </p:spTree>
    <p:extLst>
      <p:ext uri="{BB962C8B-B14F-4D97-AF65-F5344CB8AC3E}">
        <p14:creationId xmlns:p14="http://schemas.microsoft.com/office/powerpoint/2010/main" val="338354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0BD60-655C-8B08-C901-87CC5CA5C8E3}"/>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C5676E89-7F03-B150-7944-E381A409D911}"/>
              </a:ext>
            </a:extLst>
          </p:cNvPr>
          <p:cNvSpPr>
            <a:spLocks noGrp="1"/>
          </p:cNvSpPr>
          <p:nvPr>
            <p:ph idx="1"/>
          </p:nvPr>
        </p:nvSpPr>
        <p:spPr/>
        <p:txBody>
          <a:bodyPr>
            <a:normAutofit/>
          </a:bodyPr>
          <a:lstStyle/>
          <a:p>
            <a:r>
              <a:rPr lang="en-US" sz="2800" dirty="0"/>
              <a:t>Connect different devices to each other, allowing data to be transmitted over them</a:t>
            </a:r>
          </a:p>
        </p:txBody>
      </p:sp>
    </p:spTree>
    <p:extLst>
      <p:ext uri="{BB962C8B-B14F-4D97-AF65-F5344CB8AC3E}">
        <p14:creationId xmlns:p14="http://schemas.microsoft.com/office/powerpoint/2010/main" val="717883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5D987-2D43-C9CC-4C63-20268F60F13C}"/>
              </a:ext>
            </a:extLst>
          </p:cNvPr>
          <p:cNvSpPr>
            <a:spLocks noGrp="1"/>
          </p:cNvSpPr>
          <p:nvPr>
            <p:ph type="title"/>
          </p:nvPr>
        </p:nvSpPr>
        <p:spPr/>
        <p:txBody>
          <a:bodyPr/>
          <a:lstStyle/>
          <a:p>
            <a:r>
              <a:rPr lang="en-US" dirty="0"/>
              <a:t>Lectures</a:t>
            </a:r>
          </a:p>
        </p:txBody>
      </p:sp>
      <p:sp>
        <p:nvSpPr>
          <p:cNvPr id="3" name="Content Placeholder 2">
            <a:extLst>
              <a:ext uri="{FF2B5EF4-FFF2-40B4-BE49-F238E27FC236}">
                <a16:creationId xmlns:a16="http://schemas.microsoft.com/office/drawing/2014/main" id="{B278B13D-704C-0A6D-1D3D-F1619C713656}"/>
              </a:ext>
            </a:extLst>
          </p:cNvPr>
          <p:cNvSpPr>
            <a:spLocks noGrp="1"/>
          </p:cNvSpPr>
          <p:nvPr>
            <p:ph idx="1"/>
          </p:nvPr>
        </p:nvSpPr>
        <p:spPr/>
        <p:txBody>
          <a:bodyPr>
            <a:normAutofit/>
          </a:bodyPr>
          <a:lstStyle/>
          <a:p>
            <a:r>
              <a:rPr lang="en-US" sz="2800" dirty="0"/>
              <a:t>1. Introduction to Networking</a:t>
            </a:r>
          </a:p>
          <a:p>
            <a:r>
              <a:rPr lang="en-US" sz="2800" dirty="0"/>
              <a:t>2. The Network Layer</a:t>
            </a:r>
          </a:p>
          <a:p>
            <a:r>
              <a:rPr lang="en-US" sz="2800" dirty="0"/>
              <a:t>3. The transport and application Layer</a:t>
            </a:r>
          </a:p>
          <a:p>
            <a:r>
              <a:rPr lang="en-US" sz="2800" dirty="0"/>
              <a:t>4. Wireless connections</a:t>
            </a:r>
          </a:p>
        </p:txBody>
      </p:sp>
    </p:spTree>
    <p:extLst>
      <p:ext uri="{BB962C8B-B14F-4D97-AF65-F5344CB8AC3E}">
        <p14:creationId xmlns:p14="http://schemas.microsoft.com/office/powerpoint/2010/main" val="1834582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1F16E-29DF-1BB0-BBAF-051A188D4D8F}"/>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6616F666-0F02-ECB0-C4FE-578DDD71966C}"/>
              </a:ext>
            </a:extLst>
          </p:cNvPr>
          <p:cNvSpPr>
            <a:spLocks noGrp="1"/>
          </p:cNvSpPr>
          <p:nvPr>
            <p:ph idx="1"/>
          </p:nvPr>
        </p:nvSpPr>
        <p:spPr/>
        <p:txBody>
          <a:bodyPr>
            <a:normAutofit/>
          </a:bodyPr>
          <a:lstStyle/>
          <a:p>
            <a:r>
              <a:rPr lang="en-US" sz="2800" dirty="0"/>
              <a:t>Copper (Spanish)</a:t>
            </a:r>
          </a:p>
          <a:p>
            <a:r>
              <a:rPr lang="en-US" sz="2800" dirty="0"/>
              <a:t>Fiber (Spanish)</a:t>
            </a:r>
          </a:p>
        </p:txBody>
      </p:sp>
    </p:spTree>
    <p:extLst>
      <p:ext uri="{BB962C8B-B14F-4D97-AF65-F5344CB8AC3E}">
        <p14:creationId xmlns:p14="http://schemas.microsoft.com/office/powerpoint/2010/main" val="1989356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26EF-8A9D-4F9F-99E9-F9067D314F0E}"/>
              </a:ext>
            </a:extLst>
          </p:cNvPr>
          <p:cNvSpPr>
            <a:spLocks noGrp="1"/>
          </p:cNvSpPr>
          <p:nvPr>
            <p:ph type="title"/>
          </p:nvPr>
        </p:nvSpPr>
        <p:spPr/>
        <p:txBody>
          <a:bodyPr/>
          <a:lstStyle/>
          <a:p>
            <a:r>
              <a:rPr lang="en-US" dirty="0"/>
              <a:t>Cables</a:t>
            </a:r>
          </a:p>
        </p:txBody>
      </p:sp>
      <p:sp>
        <p:nvSpPr>
          <p:cNvPr id="3" name="Content Placeholder 2">
            <a:extLst>
              <a:ext uri="{FF2B5EF4-FFF2-40B4-BE49-F238E27FC236}">
                <a16:creationId xmlns:a16="http://schemas.microsoft.com/office/drawing/2014/main" id="{A16F901B-E5EB-255C-2B1E-DFBC9FA80552}"/>
              </a:ext>
            </a:extLst>
          </p:cNvPr>
          <p:cNvSpPr>
            <a:spLocks noGrp="1"/>
          </p:cNvSpPr>
          <p:nvPr>
            <p:ph idx="1"/>
          </p:nvPr>
        </p:nvSpPr>
        <p:spPr/>
        <p:txBody>
          <a:bodyPr>
            <a:normAutofit/>
          </a:bodyPr>
          <a:lstStyle/>
          <a:p>
            <a:r>
              <a:rPr lang="en-US" sz="2800" dirty="0"/>
              <a:t>The most common forms of copper twisted-pair cables used in networking are Cat5, Cat5e and Cat6 cables</a:t>
            </a:r>
          </a:p>
        </p:txBody>
      </p:sp>
    </p:spTree>
    <p:extLst>
      <p:ext uri="{BB962C8B-B14F-4D97-AF65-F5344CB8AC3E}">
        <p14:creationId xmlns:p14="http://schemas.microsoft.com/office/powerpoint/2010/main" val="41671096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0C2997-BC46-3FF8-308C-1D432C10D024}"/>
              </a:ext>
            </a:extLst>
          </p:cNvPr>
          <p:cNvPicPr>
            <a:picLocks noChangeAspect="1"/>
          </p:cNvPicPr>
          <p:nvPr/>
        </p:nvPicPr>
        <p:blipFill>
          <a:blip r:embed="rId2"/>
          <a:stretch>
            <a:fillRect/>
          </a:stretch>
        </p:blipFill>
        <p:spPr>
          <a:xfrm>
            <a:off x="413544" y="852128"/>
            <a:ext cx="11364911" cy="5153744"/>
          </a:xfrm>
          <a:prstGeom prst="rect">
            <a:avLst/>
          </a:prstGeom>
        </p:spPr>
      </p:pic>
    </p:spTree>
    <p:extLst>
      <p:ext uri="{BB962C8B-B14F-4D97-AF65-F5344CB8AC3E}">
        <p14:creationId xmlns:p14="http://schemas.microsoft.com/office/powerpoint/2010/main" val="51796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17FBE-39F6-4897-0709-2A50FBBBFCC2}"/>
              </a:ext>
            </a:extLst>
          </p:cNvPr>
          <p:cNvSpPr>
            <a:spLocks noGrp="1"/>
          </p:cNvSpPr>
          <p:nvPr>
            <p:ph type="title"/>
          </p:nvPr>
        </p:nvSpPr>
        <p:spPr/>
        <p:txBody>
          <a:bodyPr/>
          <a:lstStyle/>
          <a:p>
            <a:r>
              <a:rPr lang="en-US" dirty="0"/>
              <a:t>crosstalk</a:t>
            </a:r>
          </a:p>
        </p:txBody>
      </p:sp>
      <p:sp>
        <p:nvSpPr>
          <p:cNvPr id="3" name="Content Placeholder 2">
            <a:extLst>
              <a:ext uri="{FF2B5EF4-FFF2-40B4-BE49-F238E27FC236}">
                <a16:creationId xmlns:a16="http://schemas.microsoft.com/office/drawing/2014/main" id="{9420384B-BA3C-1E59-E174-8527B8DAC2DC}"/>
              </a:ext>
            </a:extLst>
          </p:cNvPr>
          <p:cNvSpPr>
            <a:spLocks noGrp="1"/>
          </p:cNvSpPr>
          <p:nvPr>
            <p:ph idx="1"/>
          </p:nvPr>
        </p:nvSpPr>
        <p:spPr/>
        <p:txBody>
          <a:bodyPr>
            <a:normAutofit/>
          </a:bodyPr>
          <a:lstStyle/>
          <a:p>
            <a:r>
              <a:rPr lang="en-US" sz="2800" dirty="0"/>
              <a:t>When an electrical pulse on one wire is accidentally detected on another wire</a:t>
            </a:r>
          </a:p>
        </p:txBody>
      </p:sp>
    </p:spTree>
    <p:extLst>
      <p:ext uri="{BB962C8B-B14F-4D97-AF65-F5344CB8AC3E}">
        <p14:creationId xmlns:p14="http://schemas.microsoft.com/office/powerpoint/2010/main" val="4338976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3A02D-A0F0-FDEC-3246-39B3DFD98A19}"/>
              </a:ext>
            </a:extLst>
          </p:cNvPr>
          <p:cNvSpPr>
            <a:spLocks noGrp="1"/>
          </p:cNvSpPr>
          <p:nvPr>
            <p:ph type="title"/>
          </p:nvPr>
        </p:nvSpPr>
        <p:spPr/>
        <p:txBody>
          <a:bodyPr/>
          <a:lstStyle/>
          <a:p>
            <a:r>
              <a:rPr lang="en-US" dirty="0"/>
              <a:t>Fiber cables</a:t>
            </a:r>
          </a:p>
        </p:txBody>
      </p:sp>
      <p:sp>
        <p:nvSpPr>
          <p:cNvPr id="3" name="Content Placeholder 2">
            <a:extLst>
              <a:ext uri="{FF2B5EF4-FFF2-40B4-BE49-F238E27FC236}">
                <a16:creationId xmlns:a16="http://schemas.microsoft.com/office/drawing/2014/main" id="{FE5B5B6C-3146-3AA4-8D57-3DEEF0487A56}"/>
              </a:ext>
            </a:extLst>
          </p:cNvPr>
          <p:cNvSpPr>
            <a:spLocks noGrp="1"/>
          </p:cNvSpPr>
          <p:nvPr>
            <p:ph idx="1"/>
          </p:nvPr>
        </p:nvSpPr>
        <p:spPr/>
        <p:txBody>
          <a:bodyPr>
            <a:normAutofit/>
          </a:bodyPr>
          <a:lstStyle/>
          <a:p>
            <a:r>
              <a:rPr lang="en-US" sz="2800" dirty="0"/>
              <a:t>Contain individual optical fibers, which are tiny tubes made out of glass about the width of a human hair</a:t>
            </a:r>
          </a:p>
        </p:txBody>
      </p:sp>
    </p:spTree>
    <p:extLst>
      <p:ext uri="{BB962C8B-B14F-4D97-AF65-F5344CB8AC3E}">
        <p14:creationId xmlns:p14="http://schemas.microsoft.com/office/powerpoint/2010/main" val="3195890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9372AF3-CD43-DA2F-DF09-D08BC5F87A1B}"/>
              </a:ext>
            </a:extLst>
          </p:cNvPr>
          <p:cNvPicPr>
            <a:picLocks noChangeAspect="1"/>
          </p:cNvPicPr>
          <p:nvPr/>
        </p:nvPicPr>
        <p:blipFill>
          <a:blip r:embed="rId2"/>
          <a:stretch>
            <a:fillRect/>
          </a:stretch>
        </p:blipFill>
        <p:spPr>
          <a:xfrm>
            <a:off x="1259633" y="1544866"/>
            <a:ext cx="9850016" cy="4135792"/>
          </a:xfrm>
          <a:prstGeom prst="rect">
            <a:avLst/>
          </a:prstGeom>
        </p:spPr>
      </p:pic>
    </p:spTree>
    <p:extLst>
      <p:ext uri="{BB962C8B-B14F-4D97-AF65-F5344CB8AC3E}">
        <p14:creationId xmlns:p14="http://schemas.microsoft.com/office/powerpoint/2010/main" val="30113690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156DB-C18D-0859-F236-02B64CC0C792}"/>
              </a:ext>
            </a:extLst>
          </p:cNvPr>
          <p:cNvSpPr>
            <a:spLocks noGrp="1"/>
          </p:cNvSpPr>
          <p:nvPr>
            <p:ph type="title"/>
          </p:nvPr>
        </p:nvSpPr>
        <p:spPr/>
        <p:txBody>
          <a:bodyPr/>
          <a:lstStyle/>
          <a:p>
            <a:r>
              <a:rPr lang="en-US" dirty="0"/>
              <a:t>Recap layer 1</a:t>
            </a:r>
          </a:p>
        </p:txBody>
      </p:sp>
      <p:sp>
        <p:nvSpPr>
          <p:cNvPr id="3" name="Content Placeholder 2">
            <a:extLst>
              <a:ext uri="{FF2B5EF4-FFF2-40B4-BE49-F238E27FC236}">
                <a16:creationId xmlns:a16="http://schemas.microsoft.com/office/drawing/2014/main" id="{18169B7E-DDF8-1E23-A1B5-F514454D36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40822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76509-046A-999F-D999-ED2D4FB4044A}"/>
              </a:ext>
            </a:extLst>
          </p:cNvPr>
          <p:cNvSpPr>
            <a:spLocks noGrp="1"/>
          </p:cNvSpPr>
          <p:nvPr>
            <p:ph type="title"/>
          </p:nvPr>
        </p:nvSpPr>
        <p:spPr/>
        <p:txBody>
          <a:bodyPr/>
          <a:lstStyle/>
          <a:p>
            <a:r>
              <a:rPr lang="en-US" dirty="0"/>
              <a:t>HUB</a:t>
            </a:r>
          </a:p>
        </p:txBody>
      </p:sp>
      <p:sp>
        <p:nvSpPr>
          <p:cNvPr id="3" name="Content Placeholder 2">
            <a:extLst>
              <a:ext uri="{FF2B5EF4-FFF2-40B4-BE49-F238E27FC236}">
                <a16:creationId xmlns:a16="http://schemas.microsoft.com/office/drawing/2014/main" id="{094A0EFE-36DB-E56C-DDD7-F2285DA6BC84}"/>
              </a:ext>
            </a:extLst>
          </p:cNvPr>
          <p:cNvSpPr>
            <a:spLocks noGrp="1"/>
          </p:cNvSpPr>
          <p:nvPr>
            <p:ph idx="1"/>
          </p:nvPr>
        </p:nvSpPr>
        <p:spPr/>
        <p:txBody>
          <a:bodyPr>
            <a:normAutofit/>
          </a:bodyPr>
          <a:lstStyle/>
          <a:p>
            <a:r>
              <a:rPr lang="en-US" sz="2800" dirty="0"/>
              <a:t>A physical layer device that allows for connections from many computers at once</a:t>
            </a:r>
          </a:p>
        </p:txBody>
      </p:sp>
    </p:spTree>
    <p:extLst>
      <p:ext uri="{BB962C8B-B14F-4D97-AF65-F5344CB8AC3E}">
        <p14:creationId xmlns:p14="http://schemas.microsoft.com/office/powerpoint/2010/main" val="27016964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694BE-AADA-4741-98E3-357E7116DE8A}"/>
              </a:ext>
            </a:extLst>
          </p:cNvPr>
          <p:cNvSpPr>
            <a:spLocks noGrp="1"/>
          </p:cNvSpPr>
          <p:nvPr>
            <p:ph type="title"/>
          </p:nvPr>
        </p:nvSpPr>
        <p:spPr/>
        <p:txBody>
          <a:bodyPr/>
          <a:lstStyle/>
          <a:p>
            <a:r>
              <a:rPr lang="en-US" dirty="0"/>
              <a:t>HUB</a:t>
            </a:r>
          </a:p>
        </p:txBody>
      </p:sp>
      <p:sp>
        <p:nvSpPr>
          <p:cNvPr id="3" name="Content Placeholder 2">
            <a:extLst>
              <a:ext uri="{FF2B5EF4-FFF2-40B4-BE49-F238E27FC236}">
                <a16:creationId xmlns:a16="http://schemas.microsoft.com/office/drawing/2014/main" id="{A844D13A-7413-3151-1805-9FB62F447242}"/>
              </a:ext>
            </a:extLst>
          </p:cNvPr>
          <p:cNvSpPr>
            <a:spLocks noGrp="1"/>
          </p:cNvSpPr>
          <p:nvPr>
            <p:ph idx="1"/>
          </p:nvPr>
        </p:nvSpPr>
        <p:spPr/>
        <p:txBody>
          <a:bodyPr>
            <a:normAutofit/>
          </a:bodyPr>
          <a:lstStyle/>
          <a:p>
            <a:r>
              <a:rPr lang="en-US" sz="2800" dirty="0"/>
              <a:t> A hub is a basic networking device that connects multiple computers or other network devices together. It operates at the physical layer (Layer 1) of the OSI model. When a data packet arrives at one port, it is copied to all other ports so that all segments of the LAN can see all packets.</a:t>
            </a:r>
          </a:p>
        </p:txBody>
      </p:sp>
    </p:spTree>
    <p:extLst>
      <p:ext uri="{BB962C8B-B14F-4D97-AF65-F5344CB8AC3E}">
        <p14:creationId xmlns:p14="http://schemas.microsoft.com/office/powerpoint/2010/main" val="20924088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device with many ports&#10;&#10;Description automatically generated">
            <a:extLst>
              <a:ext uri="{FF2B5EF4-FFF2-40B4-BE49-F238E27FC236}">
                <a16:creationId xmlns:a16="http://schemas.microsoft.com/office/drawing/2014/main" id="{C701829F-36A0-56FA-4961-D0BE72A5FDE9}"/>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b="26198"/>
          <a:stretch/>
        </p:blipFill>
        <p:spPr>
          <a:xfrm>
            <a:off x="3265487" y="1743075"/>
            <a:ext cx="5661025" cy="2714625"/>
          </a:xfrm>
        </p:spPr>
      </p:pic>
    </p:spTree>
    <p:extLst>
      <p:ext uri="{BB962C8B-B14F-4D97-AF65-F5344CB8AC3E}">
        <p14:creationId xmlns:p14="http://schemas.microsoft.com/office/powerpoint/2010/main" val="109470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F775EC-2E59-13E3-F732-5BF7DD0F3B0E}"/>
              </a:ext>
            </a:extLst>
          </p:cNvPr>
          <p:cNvSpPr>
            <a:spLocks noGrp="1"/>
          </p:cNvSpPr>
          <p:nvPr>
            <p:ph type="title"/>
          </p:nvPr>
        </p:nvSpPr>
        <p:spPr/>
        <p:txBody>
          <a:bodyPr/>
          <a:lstStyle/>
          <a:p>
            <a:r>
              <a:rPr lang="en-US" sz="3600" dirty="0"/>
              <a:t>Introduction to Networking</a:t>
            </a:r>
            <a:endParaRPr lang="en-US" b="1" dirty="0"/>
          </a:p>
        </p:txBody>
      </p:sp>
      <p:sp>
        <p:nvSpPr>
          <p:cNvPr id="5" name="Text Placeholder 4">
            <a:extLst>
              <a:ext uri="{FF2B5EF4-FFF2-40B4-BE49-F238E27FC236}">
                <a16:creationId xmlns:a16="http://schemas.microsoft.com/office/drawing/2014/main" id="{91AACBB0-2ACA-0708-A0B1-196318316DCE}"/>
              </a:ext>
            </a:extLst>
          </p:cNvPr>
          <p:cNvSpPr>
            <a:spLocks noGrp="1"/>
          </p:cNvSpPr>
          <p:nvPr>
            <p:ph type="body" idx="1"/>
          </p:nvPr>
        </p:nvSpPr>
        <p:spPr/>
        <p:txBody>
          <a:bodyPr/>
          <a:lstStyle/>
          <a:p>
            <a:r>
              <a:rPr lang="en-US" dirty="0"/>
              <a:t>TCP/IP Five-Layer Network Model</a:t>
            </a:r>
          </a:p>
        </p:txBody>
      </p:sp>
    </p:spTree>
    <p:extLst>
      <p:ext uri="{BB962C8B-B14F-4D97-AF65-F5344CB8AC3E}">
        <p14:creationId xmlns:p14="http://schemas.microsoft.com/office/powerpoint/2010/main" val="19576654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9F79A3B-E64D-69A3-6A0F-2C6CFCFDCD60}"/>
              </a:ext>
            </a:extLst>
          </p:cNvPr>
          <p:cNvPicPr>
            <a:picLocks noChangeAspect="1"/>
          </p:cNvPicPr>
          <p:nvPr/>
        </p:nvPicPr>
        <p:blipFill>
          <a:blip r:embed="rId2"/>
          <a:stretch>
            <a:fillRect/>
          </a:stretch>
        </p:blipFill>
        <p:spPr>
          <a:xfrm>
            <a:off x="642176" y="1104575"/>
            <a:ext cx="10907647" cy="4648849"/>
          </a:xfrm>
          <a:prstGeom prst="rect">
            <a:avLst/>
          </a:prstGeom>
        </p:spPr>
      </p:pic>
    </p:spTree>
    <p:extLst>
      <p:ext uri="{BB962C8B-B14F-4D97-AF65-F5344CB8AC3E}">
        <p14:creationId xmlns:p14="http://schemas.microsoft.com/office/powerpoint/2010/main" val="32119933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5D0FEA-2921-7833-C018-D7E8F6A15E09}"/>
              </a:ext>
            </a:extLst>
          </p:cNvPr>
          <p:cNvPicPr>
            <a:picLocks noChangeAspect="1"/>
          </p:cNvPicPr>
          <p:nvPr/>
        </p:nvPicPr>
        <p:blipFill rotWithShape="1">
          <a:blip r:embed="rId2"/>
          <a:srcRect l="8990" r="3115"/>
          <a:stretch/>
        </p:blipFill>
        <p:spPr>
          <a:xfrm>
            <a:off x="2093167" y="1143000"/>
            <a:ext cx="8005665" cy="4572000"/>
          </a:xfrm>
          <a:prstGeom prst="rect">
            <a:avLst/>
          </a:prstGeom>
        </p:spPr>
      </p:pic>
    </p:spTree>
    <p:extLst>
      <p:ext uri="{BB962C8B-B14F-4D97-AF65-F5344CB8AC3E}">
        <p14:creationId xmlns:p14="http://schemas.microsoft.com/office/powerpoint/2010/main" val="21902219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A01B80-7AF1-3C7F-02DB-8F9752DC0C65}"/>
              </a:ext>
            </a:extLst>
          </p:cNvPr>
          <p:cNvPicPr>
            <a:picLocks noChangeAspect="1"/>
          </p:cNvPicPr>
          <p:nvPr/>
        </p:nvPicPr>
        <p:blipFill rotWithShape="1">
          <a:blip r:embed="rId2"/>
          <a:srcRect l="1450" r="4144"/>
          <a:stretch/>
        </p:blipFill>
        <p:spPr>
          <a:xfrm>
            <a:off x="1901890" y="1143000"/>
            <a:ext cx="8388220" cy="4572000"/>
          </a:xfrm>
          <a:prstGeom prst="rect">
            <a:avLst/>
          </a:prstGeom>
        </p:spPr>
      </p:pic>
    </p:spTree>
    <p:extLst>
      <p:ext uri="{BB962C8B-B14F-4D97-AF65-F5344CB8AC3E}">
        <p14:creationId xmlns:p14="http://schemas.microsoft.com/office/powerpoint/2010/main" val="11951405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E4CC4-B109-9338-6554-04FB030BBAF6}"/>
              </a:ext>
            </a:extLst>
          </p:cNvPr>
          <p:cNvSpPr>
            <a:spLocks noGrp="1"/>
          </p:cNvSpPr>
          <p:nvPr>
            <p:ph type="title"/>
          </p:nvPr>
        </p:nvSpPr>
        <p:spPr/>
        <p:txBody>
          <a:bodyPr/>
          <a:lstStyle/>
          <a:p>
            <a:r>
              <a:rPr lang="en-US" dirty="0"/>
              <a:t>Collision domain</a:t>
            </a:r>
          </a:p>
        </p:txBody>
      </p:sp>
      <p:sp>
        <p:nvSpPr>
          <p:cNvPr id="3" name="Content Placeholder 2">
            <a:extLst>
              <a:ext uri="{FF2B5EF4-FFF2-40B4-BE49-F238E27FC236}">
                <a16:creationId xmlns:a16="http://schemas.microsoft.com/office/drawing/2014/main" id="{06168A5D-306F-1533-C29E-134BAC29E8E8}"/>
              </a:ext>
            </a:extLst>
          </p:cNvPr>
          <p:cNvSpPr>
            <a:spLocks noGrp="1"/>
          </p:cNvSpPr>
          <p:nvPr>
            <p:ph idx="1"/>
          </p:nvPr>
        </p:nvSpPr>
        <p:spPr/>
        <p:txBody>
          <a:bodyPr>
            <a:normAutofit/>
          </a:bodyPr>
          <a:lstStyle/>
          <a:p>
            <a:r>
              <a:rPr lang="en-US" sz="2800" dirty="0"/>
              <a:t>A network segment where only one device can communicate at a time</a:t>
            </a:r>
          </a:p>
        </p:txBody>
      </p:sp>
    </p:spTree>
    <p:extLst>
      <p:ext uri="{BB962C8B-B14F-4D97-AF65-F5344CB8AC3E}">
        <p14:creationId xmlns:p14="http://schemas.microsoft.com/office/powerpoint/2010/main" val="27187647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1DA22-52A9-8D3A-6AB3-720BEDDD8CEE}"/>
              </a:ext>
            </a:extLst>
          </p:cNvPr>
          <p:cNvSpPr>
            <a:spLocks noGrp="1"/>
          </p:cNvSpPr>
          <p:nvPr>
            <p:ph type="title"/>
          </p:nvPr>
        </p:nvSpPr>
        <p:spPr/>
        <p:txBody>
          <a:bodyPr/>
          <a:lstStyle/>
          <a:p>
            <a:r>
              <a:rPr lang="en-US" dirty="0"/>
              <a:t>Collision domain</a:t>
            </a:r>
          </a:p>
        </p:txBody>
      </p:sp>
      <p:sp>
        <p:nvSpPr>
          <p:cNvPr id="3" name="Content Placeholder 2">
            <a:extLst>
              <a:ext uri="{FF2B5EF4-FFF2-40B4-BE49-F238E27FC236}">
                <a16:creationId xmlns:a16="http://schemas.microsoft.com/office/drawing/2014/main" id="{4593D1C5-3B29-4CB6-974E-1C7C32541261}"/>
              </a:ext>
            </a:extLst>
          </p:cNvPr>
          <p:cNvSpPr>
            <a:spLocks noGrp="1"/>
          </p:cNvSpPr>
          <p:nvPr>
            <p:ph idx="1"/>
          </p:nvPr>
        </p:nvSpPr>
        <p:spPr/>
        <p:txBody>
          <a:bodyPr>
            <a:normAutofit/>
          </a:bodyPr>
          <a:lstStyle/>
          <a:p>
            <a:r>
              <a:rPr lang="en-US" sz="2800" dirty="0"/>
              <a:t>If multiple systems try sending data at the same time, the electrical pulses sent across the cable can interfere with each other</a:t>
            </a:r>
          </a:p>
        </p:txBody>
      </p:sp>
    </p:spTree>
    <p:extLst>
      <p:ext uri="{BB962C8B-B14F-4D97-AF65-F5344CB8AC3E}">
        <p14:creationId xmlns:p14="http://schemas.microsoft.com/office/powerpoint/2010/main" val="2341788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1DD223-C38E-D8E8-2AD7-BF65D7D41A0A}"/>
              </a:ext>
            </a:extLst>
          </p:cNvPr>
          <p:cNvSpPr>
            <a:spLocks noGrp="1"/>
          </p:cNvSpPr>
          <p:nvPr>
            <p:ph idx="4294967295"/>
          </p:nvPr>
        </p:nvSpPr>
        <p:spPr>
          <a:xfrm>
            <a:off x="0" y="2181225"/>
            <a:ext cx="11029950" cy="3678238"/>
          </a:xfrm>
        </p:spPr>
        <p:txBody>
          <a:bodyPr/>
          <a:lstStyle/>
          <a:p>
            <a:endParaRPr lang="en-US" dirty="0"/>
          </a:p>
          <a:p>
            <a:pPr marL="0" indent="0">
              <a:buNone/>
            </a:pPr>
            <a:endParaRPr lang="en-US" dirty="0"/>
          </a:p>
        </p:txBody>
      </p:sp>
      <p:pic>
        <p:nvPicPr>
          <p:cNvPr id="5" name="Picture 4">
            <a:extLst>
              <a:ext uri="{FF2B5EF4-FFF2-40B4-BE49-F238E27FC236}">
                <a16:creationId xmlns:a16="http://schemas.microsoft.com/office/drawing/2014/main" id="{8EFFA672-A2DE-67CE-6607-443BD6FA416C}"/>
              </a:ext>
            </a:extLst>
          </p:cNvPr>
          <p:cNvPicPr>
            <a:picLocks noChangeAspect="1"/>
          </p:cNvPicPr>
          <p:nvPr/>
        </p:nvPicPr>
        <p:blipFill>
          <a:blip r:embed="rId2"/>
          <a:stretch>
            <a:fillRect/>
          </a:stretch>
        </p:blipFill>
        <p:spPr>
          <a:xfrm>
            <a:off x="2028257" y="747338"/>
            <a:ext cx="8135485" cy="5363323"/>
          </a:xfrm>
          <a:prstGeom prst="rect">
            <a:avLst/>
          </a:prstGeom>
        </p:spPr>
      </p:pic>
    </p:spTree>
    <p:extLst>
      <p:ext uri="{BB962C8B-B14F-4D97-AF65-F5344CB8AC3E}">
        <p14:creationId xmlns:p14="http://schemas.microsoft.com/office/powerpoint/2010/main" val="5926407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CDA26-FFFE-A1F9-0BF5-EA19849D803B}"/>
              </a:ext>
            </a:extLst>
          </p:cNvPr>
          <p:cNvSpPr>
            <a:spLocks noGrp="1"/>
          </p:cNvSpPr>
          <p:nvPr>
            <p:ph type="title"/>
          </p:nvPr>
        </p:nvSpPr>
        <p:spPr/>
        <p:txBody>
          <a:bodyPr/>
          <a:lstStyle/>
          <a:p>
            <a:r>
              <a:rPr lang="en-US" dirty="0"/>
              <a:t>Switch</a:t>
            </a:r>
          </a:p>
        </p:txBody>
      </p:sp>
      <p:sp>
        <p:nvSpPr>
          <p:cNvPr id="3" name="Content Placeholder 2">
            <a:extLst>
              <a:ext uri="{FF2B5EF4-FFF2-40B4-BE49-F238E27FC236}">
                <a16:creationId xmlns:a16="http://schemas.microsoft.com/office/drawing/2014/main" id="{0C1DF804-091F-3A8A-FBA9-DFA54573CE79}"/>
              </a:ext>
            </a:extLst>
          </p:cNvPr>
          <p:cNvSpPr>
            <a:spLocks noGrp="1"/>
          </p:cNvSpPr>
          <p:nvPr>
            <p:ph idx="1"/>
          </p:nvPr>
        </p:nvSpPr>
        <p:spPr/>
        <p:txBody>
          <a:bodyPr>
            <a:normAutofit/>
          </a:bodyPr>
          <a:lstStyle/>
          <a:p>
            <a:r>
              <a:rPr lang="en-US" sz="2800" dirty="0"/>
              <a:t> A switch, on the other hand, operates at the data link layer (Layer 2) of the OSI model. It is more advanced than a hub. A switch can inspect the data packets coming in and make decisions about where to send them based on their MAC addresses. Essentially, it can direct packets only to the device that is meant to receive them, rather than broadcasting to all devices.</a:t>
            </a:r>
          </a:p>
        </p:txBody>
      </p:sp>
    </p:spTree>
    <p:extLst>
      <p:ext uri="{BB962C8B-B14F-4D97-AF65-F5344CB8AC3E}">
        <p14:creationId xmlns:p14="http://schemas.microsoft.com/office/powerpoint/2010/main" val="1934688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C910B0D-8E24-46E7-93D7-329948C60D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0"/>
            <a:ext cx="5609383" cy="952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FF215A71-CFAF-4964-A613-D07F75FC1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9035" y="453825"/>
            <a:ext cx="5596432" cy="9837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descr="A close-up of a white device&#10;&#10;Description automatically generated">
            <a:extLst>
              <a:ext uri="{FF2B5EF4-FFF2-40B4-BE49-F238E27FC236}">
                <a16:creationId xmlns:a16="http://schemas.microsoft.com/office/drawing/2014/main" id="{8F6EB7CD-C2E9-EB7C-9A68-3836916569C6}"/>
              </a:ext>
            </a:extLst>
          </p:cNvPr>
          <p:cNvPicPr>
            <a:picLocks noChangeAspect="1"/>
          </p:cNvPicPr>
          <p:nvPr/>
        </p:nvPicPr>
        <p:blipFill>
          <a:blip r:embed="rId2"/>
          <a:stretch>
            <a:fillRect/>
          </a:stretch>
        </p:blipFill>
        <p:spPr>
          <a:xfrm>
            <a:off x="446533" y="2068725"/>
            <a:ext cx="5609384" cy="2720551"/>
          </a:xfrm>
          <a:prstGeom prst="rect">
            <a:avLst/>
          </a:prstGeom>
        </p:spPr>
      </p:pic>
      <p:pic>
        <p:nvPicPr>
          <p:cNvPr id="9" name="Picture 8" descr="A close-up of a computer switch&#10;&#10;Description automatically generated">
            <a:extLst>
              <a:ext uri="{FF2B5EF4-FFF2-40B4-BE49-F238E27FC236}">
                <a16:creationId xmlns:a16="http://schemas.microsoft.com/office/drawing/2014/main" id="{72693B68-AF11-ADF0-A678-60F144DEB71C}"/>
              </a:ext>
            </a:extLst>
          </p:cNvPr>
          <p:cNvPicPr>
            <a:picLocks noChangeAspect="1"/>
          </p:cNvPicPr>
          <p:nvPr/>
        </p:nvPicPr>
        <p:blipFill>
          <a:blip r:embed="rId3"/>
          <a:stretch>
            <a:fillRect/>
          </a:stretch>
        </p:blipFill>
        <p:spPr>
          <a:xfrm>
            <a:off x="6149035" y="1861999"/>
            <a:ext cx="5596432" cy="3134002"/>
          </a:xfrm>
          <a:prstGeom prst="rect">
            <a:avLst/>
          </a:prstGeom>
        </p:spPr>
      </p:pic>
    </p:spTree>
    <p:extLst>
      <p:ext uri="{BB962C8B-B14F-4D97-AF65-F5344CB8AC3E}">
        <p14:creationId xmlns:p14="http://schemas.microsoft.com/office/powerpoint/2010/main" val="20965180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2C1F847-C0FE-AA4C-E5B3-42DF9023DE71}"/>
              </a:ext>
            </a:extLst>
          </p:cNvPr>
          <p:cNvPicPr>
            <a:picLocks noChangeAspect="1"/>
          </p:cNvPicPr>
          <p:nvPr/>
        </p:nvPicPr>
        <p:blipFill>
          <a:blip r:embed="rId2"/>
          <a:stretch>
            <a:fillRect/>
          </a:stretch>
        </p:blipFill>
        <p:spPr>
          <a:xfrm>
            <a:off x="2438400" y="1262849"/>
            <a:ext cx="7315200" cy="4332302"/>
          </a:xfrm>
          <a:prstGeom prst="rect">
            <a:avLst/>
          </a:prstGeom>
        </p:spPr>
      </p:pic>
    </p:spTree>
    <p:extLst>
      <p:ext uri="{BB962C8B-B14F-4D97-AF65-F5344CB8AC3E}">
        <p14:creationId xmlns:p14="http://schemas.microsoft.com/office/powerpoint/2010/main" val="30827268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3037CD-86A1-329D-60AA-B9A629B826D4}"/>
              </a:ext>
            </a:extLst>
          </p:cNvPr>
          <p:cNvPicPr>
            <a:picLocks noChangeAspect="1"/>
          </p:cNvPicPr>
          <p:nvPr/>
        </p:nvPicPr>
        <p:blipFill>
          <a:blip r:embed="rId2"/>
          <a:stretch>
            <a:fillRect/>
          </a:stretch>
        </p:blipFill>
        <p:spPr>
          <a:xfrm>
            <a:off x="2438400" y="1218363"/>
            <a:ext cx="7315200" cy="4421274"/>
          </a:xfrm>
          <a:prstGeom prst="rect">
            <a:avLst/>
          </a:prstGeom>
        </p:spPr>
      </p:pic>
    </p:spTree>
    <p:extLst>
      <p:ext uri="{BB962C8B-B14F-4D97-AF65-F5344CB8AC3E}">
        <p14:creationId xmlns:p14="http://schemas.microsoft.com/office/powerpoint/2010/main" val="2973428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F88503-0AEC-DD66-4C11-6315611B2CFC}"/>
              </a:ext>
            </a:extLst>
          </p:cNvPr>
          <p:cNvSpPr>
            <a:spLocks noGrp="1"/>
          </p:cNvSpPr>
          <p:nvPr>
            <p:ph type="title"/>
          </p:nvPr>
        </p:nvSpPr>
        <p:spPr/>
        <p:txBody>
          <a:bodyPr/>
          <a:lstStyle/>
          <a:p>
            <a:r>
              <a:rPr lang="en-US" dirty="0"/>
              <a:t>TCP/IP Five-Layer Network Model</a:t>
            </a:r>
          </a:p>
        </p:txBody>
      </p:sp>
      <p:pic>
        <p:nvPicPr>
          <p:cNvPr id="8" name="Picture 7">
            <a:extLst>
              <a:ext uri="{FF2B5EF4-FFF2-40B4-BE49-F238E27FC236}">
                <a16:creationId xmlns:a16="http://schemas.microsoft.com/office/drawing/2014/main" id="{8A3D70C2-E298-151D-A092-38541A903C7A}"/>
              </a:ext>
            </a:extLst>
          </p:cNvPr>
          <p:cNvPicPr>
            <a:picLocks noChangeAspect="1"/>
          </p:cNvPicPr>
          <p:nvPr/>
        </p:nvPicPr>
        <p:blipFill>
          <a:blip r:embed="rId2"/>
          <a:stretch>
            <a:fillRect/>
          </a:stretch>
        </p:blipFill>
        <p:spPr>
          <a:xfrm>
            <a:off x="2951633" y="2066666"/>
            <a:ext cx="6288733" cy="4214099"/>
          </a:xfrm>
          <a:prstGeom prst="rect">
            <a:avLst/>
          </a:prstGeom>
        </p:spPr>
      </p:pic>
    </p:spTree>
    <p:extLst>
      <p:ext uri="{BB962C8B-B14F-4D97-AF65-F5344CB8AC3E}">
        <p14:creationId xmlns:p14="http://schemas.microsoft.com/office/powerpoint/2010/main" val="41181668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E3B023-721B-C53D-970F-80DE702829D5}"/>
              </a:ext>
            </a:extLst>
          </p:cNvPr>
          <p:cNvPicPr>
            <a:picLocks noChangeAspect="1"/>
          </p:cNvPicPr>
          <p:nvPr/>
        </p:nvPicPr>
        <p:blipFill>
          <a:blip r:embed="rId2"/>
          <a:stretch>
            <a:fillRect/>
          </a:stretch>
        </p:blipFill>
        <p:spPr>
          <a:xfrm>
            <a:off x="2438400" y="1069131"/>
            <a:ext cx="7315200" cy="4719738"/>
          </a:xfrm>
          <a:prstGeom prst="rect">
            <a:avLst/>
          </a:prstGeom>
        </p:spPr>
      </p:pic>
    </p:spTree>
    <p:extLst>
      <p:ext uri="{BB962C8B-B14F-4D97-AF65-F5344CB8AC3E}">
        <p14:creationId xmlns:p14="http://schemas.microsoft.com/office/powerpoint/2010/main" val="24688985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A59C12-73C9-5417-A5DC-7E8C362CD349}"/>
              </a:ext>
            </a:extLst>
          </p:cNvPr>
          <p:cNvPicPr>
            <a:picLocks noChangeAspect="1"/>
          </p:cNvPicPr>
          <p:nvPr/>
        </p:nvPicPr>
        <p:blipFill>
          <a:blip r:embed="rId2"/>
          <a:stretch>
            <a:fillRect/>
          </a:stretch>
        </p:blipFill>
        <p:spPr>
          <a:xfrm>
            <a:off x="2209800" y="1222075"/>
            <a:ext cx="7772400" cy="4413849"/>
          </a:xfrm>
          <a:prstGeom prst="rect">
            <a:avLst/>
          </a:prstGeom>
        </p:spPr>
      </p:pic>
    </p:spTree>
    <p:extLst>
      <p:ext uri="{BB962C8B-B14F-4D97-AF65-F5344CB8AC3E}">
        <p14:creationId xmlns:p14="http://schemas.microsoft.com/office/powerpoint/2010/main" val="2240044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876DC5-3E5E-D2A3-3825-F0C8F93160CF}"/>
              </a:ext>
            </a:extLst>
          </p:cNvPr>
          <p:cNvPicPr>
            <a:picLocks noChangeAspect="1"/>
          </p:cNvPicPr>
          <p:nvPr/>
        </p:nvPicPr>
        <p:blipFill>
          <a:blip r:embed="rId2"/>
          <a:stretch>
            <a:fillRect/>
          </a:stretch>
        </p:blipFill>
        <p:spPr>
          <a:xfrm>
            <a:off x="1280412" y="1001233"/>
            <a:ext cx="9631176" cy="4855533"/>
          </a:xfrm>
          <a:prstGeom prst="rect">
            <a:avLst/>
          </a:prstGeom>
        </p:spPr>
      </p:pic>
    </p:spTree>
    <p:extLst>
      <p:ext uri="{BB962C8B-B14F-4D97-AF65-F5344CB8AC3E}">
        <p14:creationId xmlns:p14="http://schemas.microsoft.com/office/powerpoint/2010/main" val="27992827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A25DC-3C79-0B9A-9B71-23E7EAA649D7}"/>
              </a:ext>
            </a:extLst>
          </p:cNvPr>
          <p:cNvSpPr>
            <a:spLocks noGrp="1"/>
          </p:cNvSpPr>
          <p:nvPr>
            <p:ph type="title"/>
          </p:nvPr>
        </p:nvSpPr>
        <p:spPr/>
        <p:txBody>
          <a:bodyPr/>
          <a:lstStyle/>
          <a:p>
            <a:r>
              <a:rPr lang="en-US" dirty="0"/>
              <a:t>Hub and switches</a:t>
            </a:r>
          </a:p>
        </p:txBody>
      </p:sp>
      <p:sp>
        <p:nvSpPr>
          <p:cNvPr id="3" name="Content Placeholder 2">
            <a:extLst>
              <a:ext uri="{FF2B5EF4-FFF2-40B4-BE49-F238E27FC236}">
                <a16:creationId xmlns:a16="http://schemas.microsoft.com/office/drawing/2014/main" id="{18BA723D-4E04-6B7D-0B47-79622161A68C}"/>
              </a:ext>
            </a:extLst>
          </p:cNvPr>
          <p:cNvSpPr>
            <a:spLocks noGrp="1"/>
          </p:cNvSpPr>
          <p:nvPr>
            <p:ph idx="1"/>
          </p:nvPr>
        </p:nvSpPr>
        <p:spPr/>
        <p:txBody>
          <a:bodyPr>
            <a:normAutofit/>
          </a:bodyPr>
          <a:lstStyle/>
          <a:p>
            <a:r>
              <a:rPr lang="en-US" sz="2800" dirty="0"/>
              <a:t>The primary devices used to connect computers on a single network. Usually referred as a LAN, or local area network</a:t>
            </a:r>
          </a:p>
        </p:txBody>
      </p:sp>
    </p:spTree>
    <p:extLst>
      <p:ext uri="{BB962C8B-B14F-4D97-AF65-F5344CB8AC3E}">
        <p14:creationId xmlns:p14="http://schemas.microsoft.com/office/powerpoint/2010/main" val="33674621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0C06-A2E9-8D4D-54A1-6150D68B6454}"/>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8AD6FF66-BF60-7510-2A1E-18FE9E841BE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195347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B0F16-C14A-BAB4-9B55-446D95BCA50B}"/>
              </a:ext>
            </a:extLst>
          </p:cNvPr>
          <p:cNvSpPr>
            <a:spLocks noGrp="1"/>
          </p:cNvSpPr>
          <p:nvPr>
            <p:ph type="title"/>
          </p:nvPr>
        </p:nvSpPr>
        <p:spPr/>
        <p:txBody>
          <a:bodyPr/>
          <a:lstStyle/>
          <a:p>
            <a:r>
              <a:rPr lang="en-US" dirty="0"/>
              <a:t>router</a:t>
            </a:r>
          </a:p>
        </p:txBody>
      </p:sp>
      <p:sp>
        <p:nvSpPr>
          <p:cNvPr id="3" name="Content Placeholder 2">
            <a:extLst>
              <a:ext uri="{FF2B5EF4-FFF2-40B4-BE49-F238E27FC236}">
                <a16:creationId xmlns:a16="http://schemas.microsoft.com/office/drawing/2014/main" id="{94072C71-AE7D-4724-B988-6346243C55EC}"/>
              </a:ext>
            </a:extLst>
          </p:cNvPr>
          <p:cNvSpPr>
            <a:spLocks noGrp="1"/>
          </p:cNvSpPr>
          <p:nvPr>
            <p:ph idx="1"/>
          </p:nvPr>
        </p:nvSpPr>
        <p:spPr/>
        <p:txBody>
          <a:bodyPr>
            <a:normAutofit/>
          </a:bodyPr>
          <a:lstStyle/>
          <a:p>
            <a:r>
              <a:rPr lang="en-US" sz="2800" dirty="0"/>
              <a:t>A device that knows how to forward data between independent networks</a:t>
            </a:r>
          </a:p>
        </p:txBody>
      </p:sp>
    </p:spTree>
    <p:extLst>
      <p:ext uri="{BB962C8B-B14F-4D97-AF65-F5344CB8AC3E}">
        <p14:creationId xmlns:p14="http://schemas.microsoft.com/office/powerpoint/2010/main" val="10675927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AFCEE0-5343-879D-8BBF-2C76571F8A35}"/>
              </a:ext>
            </a:extLst>
          </p:cNvPr>
          <p:cNvPicPr>
            <a:picLocks noChangeAspect="1"/>
          </p:cNvPicPr>
          <p:nvPr/>
        </p:nvPicPr>
        <p:blipFill>
          <a:blip r:embed="rId2"/>
          <a:stretch>
            <a:fillRect/>
          </a:stretch>
        </p:blipFill>
        <p:spPr>
          <a:xfrm>
            <a:off x="994650" y="828312"/>
            <a:ext cx="10202699" cy="5201376"/>
          </a:xfrm>
          <a:prstGeom prst="rect">
            <a:avLst/>
          </a:prstGeom>
        </p:spPr>
      </p:pic>
    </p:spTree>
    <p:extLst>
      <p:ext uri="{BB962C8B-B14F-4D97-AF65-F5344CB8AC3E}">
        <p14:creationId xmlns:p14="http://schemas.microsoft.com/office/powerpoint/2010/main" val="12737195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AD2240-16D9-D7F2-9D7C-455270F26F7A}"/>
              </a:ext>
            </a:extLst>
          </p:cNvPr>
          <p:cNvPicPr>
            <a:picLocks noChangeAspect="1"/>
          </p:cNvPicPr>
          <p:nvPr/>
        </p:nvPicPr>
        <p:blipFill>
          <a:blip r:embed="rId2"/>
          <a:stretch>
            <a:fillRect/>
          </a:stretch>
        </p:blipFill>
        <p:spPr>
          <a:xfrm>
            <a:off x="1994380" y="2239320"/>
            <a:ext cx="8192643" cy="4544059"/>
          </a:xfrm>
          <a:prstGeom prst="rect">
            <a:avLst/>
          </a:prstGeom>
        </p:spPr>
      </p:pic>
      <p:sp>
        <p:nvSpPr>
          <p:cNvPr id="4" name="Title 3">
            <a:extLst>
              <a:ext uri="{FF2B5EF4-FFF2-40B4-BE49-F238E27FC236}">
                <a16:creationId xmlns:a16="http://schemas.microsoft.com/office/drawing/2014/main" id="{4959D262-F38A-9F64-9CF1-47CDEED1B0A7}"/>
              </a:ext>
            </a:extLst>
          </p:cNvPr>
          <p:cNvSpPr>
            <a:spLocks noGrp="1"/>
          </p:cNvSpPr>
          <p:nvPr>
            <p:ph type="title"/>
          </p:nvPr>
        </p:nvSpPr>
        <p:spPr/>
        <p:txBody>
          <a:bodyPr/>
          <a:lstStyle/>
          <a:p>
            <a:r>
              <a:rPr lang="en-US" dirty="0"/>
              <a:t>Internet service provider</a:t>
            </a:r>
          </a:p>
        </p:txBody>
      </p:sp>
    </p:spTree>
    <p:extLst>
      <p:ext uri="{BB962C8B-B14F-4D97-AF65-F5344CB8AC3E}">
        <p14:creationId xmlns:p14="http://schemas.microsoft.com/office/powerpoint/2010/main" val="35567157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4E4C2C-7AC4-8B4D-E24B-1B11CE91A606}"/>
              </a:ext>
            </a:extLst>
          </p:cNvPr>
          <p:cNvPicPr>
            <a:picLocks noChangeAspect="1"/>
          </p:cNvPicPr>
          <p:nvPr/>
        </p:nvPicPr>
        <p:blipFill>
          <a:blip r:embed="rId2"/>
          <a:stretch>
            <a:fillRect/>
          </a:stretch>
        </p:blipFill>
        <p:spPr>
          <a:xfrm>
            <a:off x="1975862" y="1009312"/>
            <a:ext cx="8240275" cy="4839375"/>
          </a:xfrm>
          <a:prstGeom prst="rect">
            <a:avLst/>
          </a:prstGeom>
        </p:spPr>
      </p:pic>
    </p:spTree>
    <p:extLst>
      <p:ext uri="{BB962C8B-B14F-4D97-AF65-F5344CB8AC3E}">
        <p14:creationId xmlns:p14="http://schemas.microsoft.com/office/powerpoint/2010/main" val="20871414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AC392-8F5F-17B8-81CA-4841181B06A7}"/>
              </a:ext>
            </a:extLst>
          </p:cNvPr>
          <p:cNvSpPr>
            <a:spLocks noGrp="1"/>
          </p:cNvSpPr>
          <p:nvPr>
            <p:ph type="title"/>
          </p:nvPr>
        </p:nvSpPr>
        <p:spPr/>
        <p:txBody>
          <a:bodyPr/>
          <a:lstStyle/>
          <a:p>
            <a:r>
              <a:rPr lang="en-US" dirty="0"/>
              <a:t>Border gateway protocol (BGP)</a:t>
            </a:r>
          </a:p>
        </p:txBody>
      </p:sp>
      <p:sp>
        <p:nvSpPr>
          <p:cNvPr id="3" name="Content Placeholder 2">
            <a:extLst>
              <a:ext uri="{FF2B5EF4-FFF2-40B4-BE49-F238E27FC236}">
                <a16:creationId xmlns:a16="http://schemas.microsoft.com/office/drawing/2014/main" id="{CDE6275D-0143-AA70-2E55-E31971095083}"/>
              </a:ext>
            </a:extLst>
          </p:cNvPr>
          <p:cNvSpPr>
            <a:spLocks noGrp="1"/>
          </p:cNvSpPr>
          <p:nvPr>
            <p:ph idx="1"/>
          </p:nvPr>
        </p:nvSpPr>
        <p:spPr/>
        <p:txBody>
          <a:bodyPr>
            <a:normAutofit/>
          </a:bodyPr>
          <a:lstStyle/>
          <a:p>
            <a:r>
              <a:rPr lang="en-US" sz="2800" dirty="0"/>
              <a:t>Routers share data with each other via this protocol, which lets them learn about  the most optimal paths to forward traffic.</a:t>
            </a:r>
          </a:p>
        </p:txBody>
      </p:sp>
    </p:spTree>
    <p:extLst>
      <p:ext uri="{BB962C8B-B14F-4D97-AF65-F5344CB8AC3E}">
        <p14:creationId xmlns:p14="http://schemas.microsoft.com/office/powerpoint/2010/main" val="2759308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DAA86B-2EC3-B701-F6AF-67EFD1C8E6E2}"/>
              </a:ext>
            </a:extLst>
          </p:cNvPr>
          <p:cNvSpPr>
            <a:spLocks noGrp="1"/>
          </p:cNvSpPr>
          <p:nvPr>
            <p:ph type="title"/>
          </p:nvPr>
        </p:nvSpPr>
        <p:spPr/>
        <p:txBody>
          <a:bodyPr/>
          <a:lstStyle/>
          <a:p>
            <a:r>
              <a:rPr lang="en-US" dirty="0"/>
              <a:t>Layer 1 physical </a:t>
            </a:r>
          </a:p>
        </p:txBody>
      </p:sp>
      <p:sp>
        <p:nvSpPr>
          <p:cNvPr id="4" name="Content Placeholder 3">
            <a:extLst>
              <a:ext uri="{FF2B5EF4-FFF2-40B4-BE49-F238E27FC236}">
                <a16:creationId xmlns:a16="http://schemas.microsoft.com/office/drawing/2014/main" id="{B6E2354A-9AF2-1FD6-1E1B-9C3F59571CBF}"/>
              </a:ext>
            </a:extLst>
          </p:cNvPr>
          <p:cNvSpPr>
            <a:spLocks noGrp="1"/>
          </p:cNvSpPr>
          <p:nvPr>
            <p:ph idx="1"/>
          </p:nvPr>
        </p:nvSpPr>
        <p:spPr/>
        <p:txBody>
          <a:bodyPr>
            <a:normAutofit/>
          </a:bodyPr>
          <a:lstStyle/>
          <a:p>
            <a:r>
              <a:rPr lang="en-US" sz="2800" dirty="0"/>
              <a:t>Represents the physical devices that interconnect computers</a:t>
            </a:r>
          </a:p>
        </p:txBody>
      </p:sp>
    </p:spTree>
    <p:extLst>
      <p:ext uri="{BB962C8B-B14F-4D97-AF65-F5344CB8AC3E}">
        <p14:creationId xmlns:p14="http://schemas.microsoft.com/office/powerpoint/2010/main" val="19144908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020B-CDC5-AF6C-3A17-75BBD154B0A4}"/>
              </a:ext>
            </a:extLst>
          </p:cNvPr>
          <p:cNvSpPr>
            <a:spLocks noGrp="1"/>
          </p:cNvSpPr>
          <p:nvPr>
            <p:ph type="title"/>
          </p:nvPr>
        </p:nvSpPr>
        <p:spPr/>
        <p:txBody>
          <a:bodyPr/>
          <a:lstStyle/>
          <a:p>
            <a:r>
              <a:rPr lang="en-US" dirty="0"/>
              <a:t>NODE</a:t>
            </a:r>
          </a:p>
        </p:txBody>
      </p:sp>
      <p:sp>
        <p:nvSpPr>
          <p:cNvPr id="3" name="Content Placeholder 2">
            <a:extLst>
              <a:ext uri="{FF2B5EF4-FFF2-40B4-BE49-F238E27FC236}">
                <a16:creationId xmlns:a16="http://schemas.microsoft.com/office/drawing/2014/main" id="{D31FF1D7-C0E6-5BA8-677F-FC441C98EEFD}"/>
              </a:ext>
            </a:extLst>
          </p:cNvPr>
          <p:cNvSpPr>
            <a:spLocks noGrp="1"/>
          </p:cNvSpPr>
          <p:nvPr>
            <p:ph idx="1"/>
          </p:nvPr>
        </p:nvSpPr>
        <p:spPr/>
        <p:txBody>
          <a:bodyPr>
            <a:normAutofit/>
          </a:bodyPr>
          <a:lstStyle/>
          <a:p>
            <a:r>
              <a:rPr lang="en-US" sz="2800" dirty="0"/>
              <a:t>A device connected to the network</a:t>
            </a:r>
          </a:p>
        </p:txBody>
      </p:sp>
    </p:spTree>
    <p:extLst>
      <p:ext uri="{BB962C8B-B14F-4D97-AF65-F5344CB8AC3E}">
        <p14:creationId xmlns:p14="http://schemas.microsoft.com/office/powerpoint/2010/main" val="24364953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36A67E-2C01-E577-C680-B7896B8B8A18}"/>
              </a:ext>
            </a:extLst>
          </p:cNvPr>
          <p:cNvPicPr>
            <a:picLocks noChangeAspect="1"/>
          </p:cNvPicPr>
          <p:nvPr/>
        </p:nvPicPr>
        <p:blipFill>
          <a:blip r:embed="rId2"/>
          <a:stretch>
            <a:fillRect/>
          </a:stretch>
        </p:blipFill>
        <p:spPr>
          <a:xfrm>
            <a:off x="1999678" y="909286"/>
            <a:ext cx="8192643" cy="5039428"/>
          </a:xfrm>
          <a:prstGeom prst="rect">
            <a:avLst/>
          </a:prstGeom>
        </p:spPr>
      </p:pic>
    </p:spTree>
    <p:extLst>
      <p:ext uri="{BB962C8B-B14F-4D97-AF65-F5344CB8AC3E}">
        <p14:creationId xmlns:p14="http://schemas.microsoft.com/office/powerpoint/2010/main" val="3037747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058581-D5CC-BE08-6822-C4AEB5AE11E5}"/>
              </a:ext>
            </a:extLst>
          </p:cNvPr>
          <p:cNvPicPr>
            <a:picLocks noChangeAspect="1"/>
          </p:cNvPicPr>
          <p:nvPr/>
        </p:nvPicPr>
        <p:blipFill>
          <a:blip r:embed="rId2"/>
          <a:stretch>
            <a:fillRect/>
          </a:stretch>
        </p:blipFill>
        <p:spPr>
          <a:xfrm>
            <a:off x="832703" y="713996"/>
            <a:ext cx="10526594" cy="5430008"/>
          </a:xfrm>
          <a:prstGeom prst="rect">
            <a:avLst/>
          </a:prstGeom>
        </p:spPr>
      </p:pic>
    </p:spTree>
    <p:extLst>
      <p:ext uri="{BB962C8B-B14F-4D97-AF65-F5344CB8AC3E}">
        <p14:creationId xmlns:p14="http://schemas.microsoft.com/office/powerpoint/2010/main" val="4196091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AAA85B-2CAB-A659-FC31-ECF7AEFE282B}"/>
              </a:ext>
            </a:extLst>
          </p:cNvPr>
          <p:cNvPicPr>
            <a:picLocks noChangeAspect="1"/>
          </p:cNvPicPr>
          <p:nvPr/>
        </p:nvPicPr>
        <p:blipFill>
          <a:blip r:embed="rId2"/>
          <a:stretch>
            <a:fillRect/>
          </a:stretch>
        </p:blipFill>
        <p:spPr>
          <a:xfrm>
            <a:off x="1237572" y="856891"/>
            <a:ext cx="9716856" cy="5144218"/>
          </a:xfrm>
          <a:prstGeom prst="rect">
            <a:avLst/>
          </a:prstGeom>
        </p:spPr>
      </p:pic>
    </p:spTree>
    <p:extLst>
      <p:ext uri="{BB962C8B-B14F-4D97-AF65-F5344CB8AC3E}">
        <p14:creationId xmlns:p14="http://schemas.microsoft.com/office/powerpoint/2010/main" val="1537910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2D86-0AA5-3875-8B33-5F49DD9E835A}"/>
              </a:ext>
            </a:extLst>
          </p:cNvPr>
          <p:cNvSpPr>
            <a:spLocks noGrp="1"/>
          </p:cNvSpPr>
          <p:nvPr>
            <p:ph type="title"/>
          </p:nvPr>
        </p:nvSpPr>
        <p:spPr/>
        <p:txBody>
          <a:bodyPr/>
          <a:lstStyle/>
          <a:p>
            <a:r>
              <a:rPr lang="en-US" dirty="0"/>
              <a:t>Layer 2 data link</a:t>
            </a:r>
          </a:p>
        </p:txBody>
      </p:sp>
      <p:sp>
        <p:nvSpPr>
          <p:cNvPr id="3" name="Content Placeholder 2">
            <a:extLst>
              <a:ext uri="{FF2B5EF4-FFF2-40B4-BE49-F238E27FC236}">
                <a16:creationId xmlns:a16="http://schemas.microsoft.com/office/drawing/2014/main" id="{D46813AF-8E4E-B30E-CAC4-6C307A0F67CB}"/>
              </a:ext>
            </a:extLst>
          </p:cNvPr>
          <p:cNvSpPr>
            <a:spLocks noGrp="1"/>
          </p:cNvSpPr>
          <p:nvPr>
            <p:ph idx="1"/>
          </p:nvPr>
        </p:nvSpPr>
        <p:spPr/>
        <p:txBody>
          <a:bodyPr>
            <a:normAutofit/>
          </a:bodyPr>
          <a:lstStyle/>
          <a:p>
            <a:r>
              <a:rPr lang="en-US" sz="2800" dirty="0"/>
              <a:t>Responsible for defining a common way of interesting these signals so network devices can communicate</a:t>
            </a:r>
          </a:p>
        </p:txBody>
      </p:sp>
    </p:spTree>
    <p:extLst>
      <p:ext uri="{BB962C8B-B14F-4D97-AF65-F5344CB8AC3E}">
        <p14:creationId xmlns:p14="http://schemas.microsoft.com/office/powerpoint/2010/main" val="99136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25AB3-3E2C-2202-38BA-C10613E91578}"/>
              </a:ext>
            </a:extLst>
          </p:cNvPr>
          <p:cNvSpPr>
            <a:spLocks noGrp="1"/>
          </p:cNvSpPr>
          <p:nvPr>
            <p:ph type="title"/>
          </p:nvPr>
        </p:nvSpPr>
        <p:spPr/>
        <p:txBody>
          <a:bodyPr/>
          <a:lstStyle/>
          <a:p>
            <a:r>
              <a:rPr lang="en-US" dirty="0"/>
              <a:t>ethernet</a:t>
            </a:r>
          </a:p>
        </p:txBody>
      </p:sp>
      <p:sp>
        <p:nvSpPr>
          <p:cNvPr id="3" name="Content Placeholder 2">
            <a:extLst>
              <a:ext uri="{FF2B5EF4-FFF2-40B4-BE49-F238E27FC236}">
                <a16:creationId xmlns:a16="http://schemas.microsoft.com/office/drawing/2014/main" id="{3793A509-FE05-1338-CD61-515AF4BF2B2C}"/>
              </a:ext>
            </a:extLst>
          </p:cNvPr>
          <p:cNvSpPr>
            <a:spLocks noGrp="1"/>
          </p:cNvSpPr>
          <p:nvPr>
            <p:ph idx="1"/>
          </p:nvPr>
        </p:nvSpPr>
        <p:spPr/>
        <p:txBody>
          <a:bodyPr>
            <a:normAutofit/>
          </a:bodyPr>
          <a:lstStyle/>
          <a:p>
            <a:r>
              <a:rPr lang="en-US" sz="2800" dirty="0"/>
              <a:t>The Ethernet standards also define a protocol responsible for getting data to nodes on the same network</a:t>
            </a:r>
          </a:p>
        </p:txBody>
      </p:sp>
    </p:spTree>
    <p:extLst>
      <p:ext uri="{BB962C8B-B14F-4D97-AF65-F5344CB8AC3E}">
        <p14:creationId xmlns:p14="http://schemas.microsoft.com/office/powerpoint/2010/main" val="2129964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03B22-095E-818B-8046-6D147CE0214C}"/>
              </a:ext>
            </a:extLst>
          </p:cNvPr>
          <p:cNvSpPr>
            <a:spLocks noGrp="1"/>
          </p:cNvSpPr>
          <p:nvPr>
            <p:ph type="title"/>
          </p:nvPr>
        </p:nvSpPr>
        <p:spPr/>
        <p:txBody>
          <a:bodyPr/>
          <a:lstStyle/>
          <a:p>
            <a:r>
              <a:rPr lang="en-US" dirty="0"/>
              <a:t>Layer 3 Network</a:t>
            </a:r>
          </a:p>
        </p:txBody>
      </p:sp>
      <p:sp>
        <p:nvSpPr>
          <p:cNvPr id="3" name="Content Placeholder 2">
            <a:extLst>
              <a:ext uri="{FF2B5EF4-FFF2-40B4-BE49-F238E27FC236}">
                <a16:creationId xmlns:a16="http://schemas.microsoft.com/office/drawing/2014/main" id="{1E6BB8B2-2B17-6ADB-E75E-6437AFE80172}"/>
              </a:ext>
            </a:extLst>
          </p:cNvPr>
          <p:cNvSpPr>
            <a:spLocks noGrp="1"/>
          </p:cNvSpPr>
          <p:nvPr>
            <p:ph idx="1"/>
          </p:nvPr>
        </p:nvSpPr>
        <p:spPr/>
        <p:txBody>
          <a:bodyPr>
            <a:normAutofit/>
          </a:bodyPr>
          <a:lstStyle/>
          <a:p>
            <a:r>
              <a:rPr lang="en-US" sz="2800" dirty="0"/>
              <a:t>Allows different networks to communicate with each other through devices known as routers</a:t>
            </a:r>
          </a:p>
        </p:txBody>
      </p:sp>
    </p:spTree>
    <p:extLst>
      <p:ext uri="{BB962C8B-B14F-4D97-AF65-F5344CB8AC3E}">
        <p14:creationId xmlns:p14="http://schemas.microsoft.com/office/powerpoint/2010/main" val="243463651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docProps/app.xml><?xml version="1.0" encoding="utf-8"?>
<Properties xmlns="http://schemas.openxmlformats.org/officeDocument/2006/extended-properties" xmlns:vt="http://schemas.openxmlformats.org/officeDocument/2006/docPropsVTypes">
  <Template>Dividend</Template>
  <TotalTime>1617</TotalTime>
  <Words>532</Words>
  <Application>Microsoft Office PowerPoint</Application>
  <PresentationFormat>Widescreen</PresentationFormat>
  <Paragraphs>62</Paragraphs>
  <Slides>52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52</vt:i4>
      </vt:variant>
    </vt:vector>
  </HeadingPairs>
  <TitlesOfParts>
    <vt:vector size="55" baseType="lpstr">
      <vt:lpstr>Gill Sans MT</vt:lpstr>
      <vt:lpstr>Wingdings 2</vt:lpstr>
      <vt:lpstr>Dividend</vt:lpstr>
      <vt:lpstr>Introduction to networking</vt:lpstr>
      <vt:lpstr>Lectures</vt:lpstr>
      <vt:lpstr>Introduction to Networking</vt:lpstr>
      <vt:lpstr>TCP/IP Five-Layer Network Model</vt:lpstr>
      <vt:lpstr>Layer 1 physical </vt:lpstr>
      <vt:lpstr>PowerPoint Presentation</vt:lpstr>
      <vt:lpstr>Layer 2 data link</vt:lpstr>
      <vt:lpstr>ethernet</vt:lpstr>
      <vt:lpstr>Layer 3 Network</vt:lpstr>
      <vt:lpstr>PowerPoint Presentation</vt:lpstr>
      <vt:lpstr>PowerPoint Presentation</vt:lpstr>
      <vt:lpstr>internetwork</vt:lpstr>
      <vt:lpstr>Internet protocol</vt:lpstr>
      <vt:lpstr>Client Server</vt:lpstr>
      <vt:lpstr>Layer 4 transport</vt:lpstr>
      <vt:lpstr>PowerPoint Presentation</vt:lpstr>
      <vt:lpstr>Osi model</vt:lpstr>
      <vt:lpstr>Introduction to Networking</vt:lpstr>
      <vt:lpstr>cables</vt:lpstr>
      <vt:lpstr>Cables</vt:lpstr>
      <vt:lpstr>Cables</vt:lpstr>
      <vt:lpstr>PowerPoint Presentation</vt:lpstr>
      <vt:lpstr>crosstalk</vt:lpstr>
      <vt:lpstr>Fiber cables</vt:lpstr>
      <vt:lpstr>PowerPoint Presentation</vt:lpstr>
      <vt:lpstr>Recap layer 1</vt:lpstr>
      <vt:lpstr>HUB</vt:lpstr>
      <vt:lpstr>HUB</vt:lpstr>
      <vt:lpstr>PowerPoint Presentation</vt:lpstr>
      <vt:lpstr>PowerPoint Presentation</vt:lpstr>
      <vt:lpstr>PowerPoint Presentation</vt:lpstr>
      <vt:lpstr>PowerPoint Presentation</vt:lpstr>
      <vt:lpstr>Collision domain</vt:lpstr>
      <vt:lpstr>Collision domain</vt:lpstr>
      <vt:lpstr>PowerPoint Presentation</vt:lpstr>
      <vt:lpstr>Switch</vt:lpstr>
      <vt:lpstr>PowerPoint Presentation</vt:lpstr>
      <vt:lpstr>PowerPoint Presentation</vt:lpstr>
      <vt:lpstr>PowerPoint Presentation</vt:lpstr>
      <vt:lpstr>PowerPoint Presentation</vt:lpstr>
      <vt:lpstr>PowerPoint Presentation</vt:lpstr>
      <vt:lpstr>PowerPoint Presentation</vt:lpstr>
      <vt:lpstr>Hub and switches</vt:lpstr>
      <vt:lpstr>recap</vt:lpstr>
      <vt:lpstr>router</vt:lpstr>
      <vt:lpstr>PowerPoint Presentation</vt:lpstr>
      <vt:lpstr>Internet service provider</vt:lpstr>
      <vt:lpstr>PowerPoint Presentation</vt:lpstr>
      <vt:lpstr>Border gateway protocol (BGP)</vt:lpstr>
      <vt:lpstr>NODE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networking</dc:title>
  <dc:creator>JOEL ENRIQUE ESPARZA  RAMIREZ</dc:creator>
  <cp:lastModifiedBy>JOEL ENRIQUE ESPARZA  RAMIREZ</cp:lastModifiedBy>
  <cp:revision>4</cp:revision>
  <dcterms:created xsi:type="dcterms:W3CDTF">2024-01-26T05:56:15Z</dcterms:created>
  <dcterms:modified xsi:type="dcterms:W3CDTF">2024-02-01T19:43:10Z</dcterms:modified>
</cp:coreProperties>
</file>

<file path=docProps/thumbnail.jpeg>
</file>